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EBF93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57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473CE-1F6F-470D-83BA-DE8F3E987046}" type="datetimeFigureOut">
              <a:rPr lang="pl-PL" smtClean="0"/>
              <a:pPr/>
              <a:t>2016-06-16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DE283-1A96-4C42-B26F-9434C6232DC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43929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DE283-1A96-4C42-B26F-9434C6232DC4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DE283-1A96-4C42-B26F-9434C6232DC4}" type="slidenum">
              <a:rPr lang="pl-PL" smtClean="0"/>
              <a:pPr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238655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752073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44787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20081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63350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480032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637024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05789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5379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41303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26266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49569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6/16/2016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190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med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http://www.zachpomorskie.pl/art/reforma/podkarp.gif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 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0" y="273050"/>
            <a:ext cx="5638800" cy="585311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4400" b="1" dirty="0">
                <a:solidFill>
                  <a:srgbClr val="FF0000"/>
                </a:solidFill>
                <a:latin typeface="Algerian" pitchFamily="82" charset="0"/>
              </a:rPr>
              <a:t>Centralizacja</a:t>
            </a:r>
            <a:r>
              <a:rPr lang="pl-PL" sz="5400" b="1" dirty="0">
                <a:solidFill>
                  <a:srgbClr val="FF0000"/>
                </a:solidFill>
                <a:latin typeface="Algerian" pitchFamily="82" charset="0"/>
              </a:rPr>
              <a:t> podatku VAT  </a:t>
            </a:r>
            <a:r>
              <a:rPr lang="pl-PL" sz="5400" b="1" dirty="0" smtClean="0">
                <a:solidFill>
                  <a:srgbClr val="FF0000"/>
                </a:solidFill>
                <a:latin typeface="Algerian" pitchFamily="82" charset="0"/>
              </a:rPr>
              <a:t> w </a:t>
            </a:r>
            <a:r>
              <a:rPr lang="pl-PL" sz="5400" b="1" dirty="0">
                <a:solidFill>
                  <a:srgbClr val="FF0000"/>
                </a:solidFill>
                <a:latin typeface="Algerian" pitchFamily="82" charset="0"/>
              </a:rPr>
              <a:t>gminach </a:t>
            </a:r>
            <a:r>
              <a:rPr lang="pl-PL" sz="5400" b="1" dirty="0" smtClean="0">
                <a:solidFill>
                  <a:srgbClr val="FF0000"/>
                </a:solidFill>
                <a:latin typeface="Algerian" pitchFamily="82" charset="0"/>
              </a:rPr>
              <a:t>od                  </a:t>
            </a:r>
            <a:r>
              <a:rPr lang="pl-PL" sz="5400" b="1" dirty="0" smtClean="0">
                <a:solidFill>
                  <a:srgbClr val="FF0000"/>
                </a:solidFill>
                <a:latin typeface="Algerian" pitchFamily="82" charset="0"/>
              </a:rPr>
              <a:t>                        1 </a:t>
            </a:r>
            <a:r>
              <a:rPr lang="pl-PL" sz="5400" b="1" dirty="0">
                <a:solidFill>
                  <a:srgbClr val="FF0000"/>
                </a:solidFill>
                <a:latin typeface="Algerian" pitchFamily="82" charset="0"/>
              </a:rPr>
              <a:t>stycznia 2017 r</a:t>
            </a:r>
            <a:r>
              <a:rPr lang="pl-PL" sz="5400" b="1" dirty="0" smtClean="0">
                <a:solidFill>
                  <a:srgbClr val="FF0000"/>
                </a:solidFill>
                <a:latin typeface="Algerian" pitchFamily="82" charset="0"/>
              </a:rPr>
              <a:t>.</a:t>
            </a:r>
          </a:p>
          <a:p>
            <a:pPr marL="0" indent="0" algn="ctr">
              <a:buNone/>
            </a:pPr>
            <a:endParaRPr lang="pl-PL" sz="1600" b="1" dirty="0">
              <a:solidFill>
                <a:srgbClr val="FF0000"/>
              </a:solidFill>
              <a:latin typeface="Castellar" pitchFamily="18" charset="0"/>
            </a:endParaRPr>
          </a:p>
          <a:p>
            <a:pPr marL="0" indent="0" algn="ctr">
              <a:buNone/>
            </a:pPr>
            <a:endParaRPr lang="pl-PL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pl-PL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pl-PL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Opracował:</a:t>
            </a:r>
          </a:p>
          <a:p>
            <a:pPr marL="0" indent="0" algn="ctr">
              <a:buNone/>
            </a:pPr>
            <a:r>
              <a:rPr lang="pl-PL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			Bogdan  ŻYBURA</a:t>
            </a:r>
            <a:endParaRPr lang="pl-PL" sz="1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90987" y="4528583"/>
            <a:ext cx="1319213" cy="1541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pl-PL" sz="3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Jednostka budżetowa wraz z gminą jednym podatnikiem VAT</a:t>
            </a:r>
            <a:endParaRPr lang="pl-PL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3360"/>
              </a:lnSpc>
              <a:spcBef>
                <a:spcPts val="0"/>
              </a:spcBef>
              <a:buNone/>
            </a:pP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W sprawie statusu podatkowego VAT 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jednostek b u d ż e t o w y c h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od wielu lat występowały istotne wątpliwości prawne. A mianowicie, chodziło o problem, czy jednostki te mogą być podatnikami VAT odrębnymi od podmiotu, który go utworzył (co w praktyce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powszechnie występowało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), czy też jednym podatnikiem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razem                    z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nim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. Ostateczne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rozstrzygnięcie tych wątpliwości znalazło wyraz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              w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wydanym przez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Trybunał Europejski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wyroku z dnia 29 września 2015r, w sprawie C-276/14 (Gmina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Wrocław przeciwko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Ministrowi Finansów), w którym sąd ten stwierdził:</a:t>
            </a:r>
          </a:p>
          <a:p>
            <a:pPr marL="0" indent="0" algn="just">
              <a:lnSpc>
                <a:spcPts val="3360"/>
              </a:lnSpc>
              <a:spcBef>
                <a:spcPts val="0"/>
              </a:spcBef>
              <a:buNone/>
            </a:pPr>
            <a:r>
              <a:rPr lang="pl-PL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 Gminne jednostki budżetowe nie </a:t>
            </a:r>
            <a:r>
              <a:rPr lang="pl-PL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mogą </a:t>
            </a:r>
            <a:r>
              <a:rPr lang="pl-PL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być uznane za podatników podatku VAT, </a:t>
            </a:r>
            <a:r>
              <a:rPr lang="pl-PL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ponieważ nie </a:t>
            </a:r>
            <a:r>
              <a:rPr lang="pl-PL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spełniają kryterium samodzielności gospodarczej przewidzianej w art. 9 ust. 1 </a:t>
            </a:r>
            <a:r>
              <a:rPr lang="pl-PL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dyrektywy VAT</a:t>
            </a:r>
            <a:r>
              <a:rPr lang="pl-PL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xmlns="" val="361022828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4106810"/>
              </p:ext>
            </p:extLst>
          </p:nvPr>
        </p:nvGraphicFramePr>
        <p:xfrm>
          <a:off x="0" y="76200"/>
          <a:ext cx="9144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2438400">
                <a:tc>
                  <a:txBody>
                    <a:bodyPr/>
                    <a:lstStyle/>
                    <a:p>
                      <a:pPr algn="just"/>
                      <a:r>
                        <a:rPr lang="pl-PL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Kryterium samodzielności gospodarczej to przede wszystkim: </a:t>
                      </a:r>
                    </a:p>
                    <a:p>
                      <a:pPr algn="just"/>
                      <a:r>
                        <a:rPr lang="pl-PL" sz="28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brak jakiegokolwiek podporządkowania hierarchicznego, </a:t>
                      </a:r>
                      <a:r>
                        <a:rPr lang="pl-PL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czyli: prowadzenie działalności we własnym imieniu, na własny rachunek i na własną odpowiedzialność, posiadanie własnego majątku oraz ponoszenie ryzyka gospodarczego.</a:t>
                      </a:r>
                      <a:endParaRPr lang="pl-PL" sz="28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0" y="2667000"/>
            <a:ext cx="91440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Z cyt. wyroku Trybunału wynika zatem bezpośrednio, że gminne jednostki budżetowe i 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sama gmina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muszą być 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jednym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scentralizowanym podatnikiem VAT,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a nie 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odrębnymi podatnikami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VAT od gminy, co wcześniej 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                      w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praktyce powszechnie występowało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. Zmiana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praktyki, 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            a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mianowicie przejście z modelu zdecentralizowanego (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wielości podatników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) na model scentralizowany (jednego podatnika) w rozliczeniach VAT 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– zdaniem  Ministra Finansów – musi nastąpić najpóźniej z   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stycznia 2017r. </a:t>
            </a:r>
            <a:endParaRPr lang="pl-PL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848296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ZAKŁAD BUDŻETOWY WRAZ Z GMINĄ JEDNYM PODATNIKIEM VAT</a:t>
            </a:r>
            <a:endParaRPr lang="pl-PL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gradFill>
            <a:gsLst>
              <a:gs pos="18350">
                <a:srgbClr val="A9BFE7"/>
              </a:gs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Podobnie jak samorządowe jednostki budżetowe, także i samorządowe zakłady budżetowe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ale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tym razem zdaniem siedmiu sędziów wyrażonym w uchwale NSA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     z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26 października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2015 r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(I FPS 4/15) - nie mogą być traktowani jako odrębni od swojej jednostki macierzystej,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która je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utworzyła, podatnicy VAT. Wcześniej (tj. przed podjęciem ww. uchwały)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w praktyce występował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bowiem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powszechnie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model zdecentralizowanego podatnika VAT,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gdzie podatnikami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VAT była zarówno gmina, jak </a:t>
            </a:r>
            <a:r>
              <a:rPr lang="pl-PL" sz="9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i </a:t>
            </a:r>
            <a:r>
              <a:rPr lang="pl-PL" sz="9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wszystkie podległe jej jednostki organizacyjne.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pl-PL" sz="9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Zmiana </a:t>
            </a:r>
            <a:r>
              <a:rPr lang="pl-PL" sz="9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praktyki, a mianowicie przejście z modelu zdecentralizowanego na </a:t>
            </a:r>
            <a:r>
              <a:rPr lang="pl-PL" sz="9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 scentralizowany </a:t>
            </a:r>
            <a:r>
              <a:rPr lang="pl-PL" sz="9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zdaniem Ministra Finansów - musi nastąpić najpóźniej z dniem </a:t>
            </a:r>
            <a:r>
              <a:rPr lang="pl-PL" sz="9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stycznia 2017 </a:t>
            </a:r>
            <a:r>
              <a:rPr lang="pl-PL" sz="9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roku.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0315672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-79653"/>
            <a:ext cx="9144000" cy="7294305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just"/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UWAGA!</a:t>
            </a:r>
          </a:p>
          <a:p>
            <a:pPr algn="just"/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 1 stycznia 2017 roku </a:t>
            </a:r>
            <a:r>
              <a:rPr lang="pl-PL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samorządowe zakłady budżetowe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podobnie jak w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przypadku samorządowych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jednostek budżetowych - nie mogą posiadać statusu podatnika VAT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odrębnego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 swojej jednostki macierzystej, która je utworzyła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Tak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wynika z uchwały siedmiu </a:t>
            </a:r>
            <a:r>
              <a:rPr lang="pl-PL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sędziów NSA </a:t>
            </a:r>
            <a:r>
              <a:rPr lang="pl-PL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z </a:t>
            </a:r>
            <a:r>
              <a:rPr lang="pl-PL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26 października 2015 r. (I FPS 4/15</a:t>
            </a:r>
            <a:r>
              <a:rPr lang="pl-PL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Została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ona oparta na wyroku TSUE z 29 września 2015 r. wydanym w sprawie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C-276/14 (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Gmina Wrocław przeciwko Ministrowi Finansów). Wyrok TSUE dotyczył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konieczności uznania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 jednego podatnika VAT gminy i jej jednostek budżetowych.</a:t>
            </a:r>
          </a:p>
          <a:p>
            <a:pPr algn="just"/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Zgodnie z ww. uchwałą NSA, </a:t>
            </a:r>
            <a:r>
              <a:rPr lang="pl-PL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gminne zakłady budżetowe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nie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mogą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być uznane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 odrębnego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 gminy podatnika VAT, gdyż nie spełniają warunku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samodzielności gospodarczej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 cyt. uchwały NSA wynika, że gminne zakłady budżetowe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i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sama gmina (podobnie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jak gminne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jednostki budżetowe </a:t>
            </a:r>
            <a:r>
              <a:rPr lang="pl-PL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i </a:t>
            </a:r>
            <a:r>
              <a:rPr lang="pl-PL" sz="2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sama gmina) </a:t>
            </a:r>
            <a:r>
              <a:rPr lang="pl-PL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muszą być jednym </a:t>
            </a:r>
            <a:r>
              <a:rPr lang="pl-PL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scentralizowanym podatnikiem </a:t>
            </a:r>
            <a:r>
              <a:rPr lang="pl-PL" sz="2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VAT.</a:t>
            </a:r>
          </a:p>
        </p:txBody>
      </p:sp>
    </p:spTree>
    <p:extLst>
      <p:ext uri="{BB962C8B-B14F-4D97-AF65-F5344CB8AC3E}">
        <p14:creationId xmlns:p14="http://schemas.microsoft.com/office/powerpoint/2010/main" xmlns="" val="37166325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8638450"/>
              </p:ext>
            </p:extLst>
          </p:nvPr>
        </p:nvGraphicFramePr>
        <p:xfrm>
          <a:off x="-76200" y="0"/>
          <a:ext cx="92202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20200"/>
              </a:tblGrid>
              <a:tr h="6858000">
                <a:tc>
                  <a:txBody>
                    <a:bodyPr/>
                    <a:lstStyle/>
                    <a:p>
                      <a:pPr algn="just"/>
                      <a:r>
                        <a:rPr lang="pl-PL" sz="3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Uwaga!</a:t>
                      </a:r>
                    </a:p>
                    <a:p>
                      <a:pPr algn="just"/>
                      <a:r>
                        <a:rPr lang="pl-PL" sz="32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Do momentu wprowadzenia w życie zasad centralizacji VAT w samorządach (najpóźniej do                  1 stycznia 2017 roku), osiąganie rocznie obrotu poniżej kwoty 150 000 zł z czynności objętych stawkami VAT, żadna jednostka budżetowa ani też żaden zakład budżetowy nie musiał rozliczać podatku VAT (choć oczywiście dobrowolnie mogły). W praktyce jednak większość jednostek i zakładów budżetowych nie rozliczało VAT, gdyż nie musiało, właśnie z uwagi na zbyt niskie obroty dot. czynności opodatkowanych VAT (tj. z tytułu zawieranych umów cywilnoprawnych).</a:t>
                      </a:r>
                      <a:endParaRPr lang="pl-PL" sz="32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138225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algn="just"/>
            <a:r>
              <a:rPr lang="pl-PL" sz="31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Świadczenia </a:t>
            </a:r>
            <a:r>
              <a:rPr lang="pl-PL" sz="31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między jednostkami i zakładami budżetowymi </a:t>
            </a:r>
            <a:r>
              <a:rPr lang="pl-PL" sz="31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tej samej </a:t>
            </a:r>
            <a:r>
              <a:rPr lang="pl-PL" sz="31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gminy - czynności wewnętrzne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  <a:solidFill>
            <a:srgbClr val="EBF939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29 września 2015r. zapadł wyrok Trybunału Europejskiego (C-276/14), iż gminne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jednostki budżetowe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stanowią razem ze swoją gminą jednego i tego samego podatnika VAT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. Z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kolei 26 października 2015 r. została podjęta uchwała siedmiu sędziów NSA (I FPS 4/15),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               z której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wynika, iż gminne zakłady budżetowe stanowią razem ze swoją gminą jednego i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tego samego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podatnika VAT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. W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obydwu zatem przypadkach jednostki te nie mogą być uznane za odrębnych od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gminy podatników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VAT, gdyż nie spełniają warunku samodzielności gospodarczej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 określonej zarówno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w art. 9 ust. 1 dyrektywy VAT, jak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              i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art. 15 ust. 1 ustawy o VAT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. Z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uwagi na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wyroki i tezy tam zawarte. Minister Finansów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został zobligowany  do zmiany swojego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rozporządzenie w sprawie zwolnień od VAT, a dokładanie jego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przepisu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par.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3 ust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. 1 pkt 7, zgodnie z którym świadczenia usług pomiędzy jednostkami budżetowymi, jak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i pomiędzy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zakładami budżetowymi, czy wreszcie pomiędzy jednostkami budżetowymi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                   a zakładami </a:t>
            </a:r>
            <a:r>
              <a:rPr lang="pl-PL" sz="2350" b="1" dirty="0">
                <a:latin typeface="Times New Roman" pitchFamily="18" charset="0"/>
                <a:cs typeface="Times New Roman" pitchFamily="18" charset="0"/>
              </a:rPr>
              <a:t>budżetowymi, są zwolnione od </a:t>
            </a:r>
            <a:r>
              <a:rPr lang="pl-PL" sz="2350" b="1" dirty="0" smtClean="0">
                <a:latin typeface="Times New Roman" pitchFamily="18" charset="0"/>
                <a:cs typeface="Times New Roman" pitchFamily="18" charset="0"/>
              </a:rPr>
              <a:t>VAT.</a:t>
            </a:r>
            <a:endParaRPr lang="pl-PL" sz="235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64809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-40943" y="0"/>
            <a:ext cx="9144000" cy="6740307"/>
          </a:xfrm>
          <a:prstGeom prst="rect">
            <a:avLst/>
          </a:prstGeom>
          <a:solidFill>
            <a:srgbClr val="EBF939"/>
          </a:solidFill>
        </p:spPr>
        <p:txBody>
          <a:bodyPr wrap="square">
            <a:spAutoFit/>
          </a:bodyPr>
          <a:lstStyle/>
          <a:p>
            <a:pPr algn="just"/>
            <a:r>
              <a:rPr lang="pl-PL" sz="3600" b="1" dirty="0">
                <a:latin typeface="Times New Roman" pitchFamily="18" charset="0"/>
                <a:cs typeface="Times New Roman" pitchFamily="18" charset="0"/>
              </a:rPr>
              <a:t>UWAGA!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Zwolnienie to obowiązywało i obowiązuje dopóty dopóki jednostki te uważane były i są 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 Odrębnych 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gmin podatników VAT (czyli maksymalnie do 1.01.2017 roku 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zgodnie                z komunikatem 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Ministerstwa Finansów z 16.12. 2015r.). Wówczas po powszechnym 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przyjęciu centralizacji 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VAT 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 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samorządach powyższe usługi świadczone między 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jednostkami                        i zakładami 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budżetowymi w ramach jednej gminy będą </a:t>
            </a:r>
            <a:r>
              <a:rPr lang="pl-PL" sz="3600" b="1" dirty="0">
                <a:latin typeface="Times New Roman" pitchFamily="18" charset="0"/>
                <a:cs typeface="Times New Roman" pitchFamily="18" charset="0"/>
              </a:rPr>
              <a:t>czynnościami wewnętrznymi,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czyli niepodlegającymi </a:t>
            </a:r>
            <a:r>
              <a:rPr lang="pl-PL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VAT</a:t>
            </a:r>
            <a:r>
              <a:rPr lang="pl-PL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pl-PL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088138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/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Świadczenia jednostek i zakładów budżetowych na </a:t>
            </a:r>
            <a:r>
              <a:rPr lang="pl-PL" sz="3200" b="1" dirty="0" smtClean="0">
                <a:latin typeface="Times New Roman" pitchFamily="18" charset="0"/>
                <a:cs typeface="Times New Roman" pitchFamily="18" charset="0"/>
              </a:rPr>
              <a:t>rzecz własnej </a:t>
            </a:r>
            <a:r>
              <a:rPr lang="pl-PL" sz="3200" b="1" dirty="0">
                <a:latin typeface="Times New Roman" pitchFamily="18" charset="0"/>
                <a:cs typeface="Times New Roman" pitchFamily="18" charset="0"/>
              </a:rPr>
              <a:t>gminy - czynności wewnętrzne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Organy podatkowe do czasu wdrożenia centralizacji rozliczeń VAT w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samorządach wymagały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, aby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jednostki i 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zakłady budżetowe, dokonując świadczeń na rzecz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jednostki macierzystej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, która je powołała i na odwrót, opodatkowywały je na zasadach ogólnych.</a:t>
            </a:r>
          </a:p>
          <a:p>
            <a:pPr marL="0" indent="0" algn="just">
              <a:buNone/>
            </a:pP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Zdaniem organów podatkowych nie wchodziło tu bowiem w grę ani zwolnienie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od opodatkowania 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podatkiem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VAT dotyczące 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świadczonych usług pomiędzy jednostkami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i zakładami 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budżetowymi na podstawie par. 3 ust. 1 pkt 7 rozporządzenia, ani też 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brak (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niepodleganie</a:t>
            </a:r>
            <a:r>
              <a:rPr lang="pl-PL" sz="3050" b="1" dirty="0" smtClean="0">
                <a:latin typeface="Times New Roman" pitchFamily="18" charset="0"/>
                <a:cs typeface="Times New Roman" pitchFamily="18" charset="0"/>
              </a:rPr>
              <a:t>) opodatkowaniu </a:t>
            </a:r>
            <a:r>
              <a:rPr lang="pl-PL" sz="3050" b="1" dirty="0">
                <a:latin typeface="Times New Roman" pitchFamily="18" charset="0"/>
                <a:cs typeface="Times New Roman" pitchFamily="18" charset="0"/>
              </a:rPr>
              <a:t>na podstawie art. 15 ust. 6 ustawy o VAT.</a:t>
            </a:r>
          </a:p>
        </p:txBody>
      </p:sp>
    </p:spTree>
    <p:extLst>
      <p:ext uri="{BB962C8B-B14F-4D97-AF65-F5344CB8AC3E}">
        <p14:creationId xmlns:p14="http://schemas.microsoft.com/office/powerpoint/2010/main" xmlns="" val="42379735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9144000" cy="669414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/>
            <a:r>
              <a:rPr lang="pl-PL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Urzędy</a:t>
            </a:r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jednostki i zakłady budżetowe oraz gmina są jednostkami odrębnymi, </a:t>
            </a:r>
            <a:r>
              <a:rPr lang="pl-PL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z których każda </a:t>
            </a:r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tych jednostek winna mieć nadany numer </a:t>
            </a:r>
            <a:r>
              <a:rPr lang="pl-PL" sz="3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NIP dla właściwych jej celów:</a:t>
            </a:r>
          </a:p>
          <a:p>
            <a:pPr algn="just"/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urzędy, jednostki i zakłady budżetowe jako </a:t>
            </a:r>
            <a:r>
              <a:rPr lang="pl-PL" sz="3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płatnik podatku dochodowego </a:t>
            </a:r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</a:t>
            </a:r>
            <a:r>
              <a:rPr lang="pl-PL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osób fizycznych </a:t>
            </a:r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wypłacanych wynagrodzeń i dla celów składek na ubezpieczenia </a:t>
            </a:r>
            <a:r>
              <a:rPr lang="pl-PL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społeczne i </a:t>
            </a:r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zdrowotne </a:t>
            </a:r>
            <a:r>
              <a:rPr lang="pl-PL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oraz </a:t>
            </a:r>
          </a:p>
          <a:p>
            <a:pPr algn="just"/>
            <a:r>
              <a:rPr lang="pl-PL" sz="39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sz="39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gmina jako </a:t>
            </a:r>
            <a:r>
              <a:rPr lang="pl-PL" sz="39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podatnik podatku </a:t>
            </a:r>
            <a:r>
              <a:rPr lang="pl-PL" sz="39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VAT</a:t>
            </a:r>
            <a:endParaRPr lang="pl-PL" sz="39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095363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Autofit/>
          </a:bodyPr>
          <a:lstStyle/>
          <a:p>
            <a:r>
              <a:rPr lang="pl-PL" sz="3600" b="1" dirty="0">
                <a:latin typeface="Times New Roman" pitchFamily="18" charset="0"/>
                <a:cs typeface="Times New Roman" pitchFamily="18" charset="0"/>
              </a:rPr>
              <a:t>Świadczenie usług pomiędzy </a:t>
            </a:r>
            <a:r>
              <a:rPr lang="pl-PL" sz="3600" b="1" dirty="0" smtClean="0">
                <a:latin typeface="Times New Roman" pitchFamily="18" charset="0"/>
                <a:cs typeface="Times New Roman" pitchFamily="18" charset="0"/>
              </a:rPr>
              <a:t>jednostkami i zakładami </a:t>
            </a:r>
            <a:r>
              <a:rPr lang="pl-PL" sz="3600" b="1" dirty="0">
                <a:latin typeface="Times New Roman" pitchFamily="18" charset="0"/>
                <a:cs typeface="Times New Roman" pitchFamily="18" charset="0"/>
              </a:rPr>
              <a:t>budżetowymi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143000"/>
            <a:ext cx="9144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Zwolnione od VAT - do czasu centralizacji rozliczeń VAT - były usługi świadczone:</a:t>
            </a:r>
          </a:p>
          <a:p>
            <a:pPr algn="just"/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• pomiędzy jednostkami budżetowymi</a:t>
            </a:r>
          </a:p>
          <a:p>
            <a:pPr algn="just"/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• pomiędzy samorządowymi zakładami budżetowymi oraz</a:t>
            </a:r>
          </a:p>
          <a:p>
            <a:pPr algn="just"/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• pomiędzy jednostkami budżetowymi i 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samorządowymi </a:t>
            </a:r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zakładami budżetowymi.</a:t>
            </a:r>
          </a:p>
          <a:p>
            <a:pPr algn="just"/>
            <a:r>
              <a:rPr lang="pl-PL" sz="3000" dirty="0">
                <a:latin typeface="Times New Roman" pitchFamily="18" charset="0"/>
                <a:cs typeface="Times New Roman" pitchFamily="18" charset="0"/>
              </a:rPr>
              <a:t>Zwolnienie nie obejmowało mediów</a:t>
            </a:r>
            <a:r>
              <a:rPr lang="pl-PL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l-PL" sz="3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1258075"/>
              </p:ext>
            </p:extLst>
          </p:nvPr>
        </p:nvGraphicFramePr>
        <p:xfrm>
          <a:off x="0" y="4466987"/>
          <a:ext cx="91440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2238613">
                <a:tc>
                  <a:txBody>
                    <a:bodyPr/>
                    <a:lstStyle/>
                    <a:p>
                      <a:pPr algn="just"/>
                      <a:r>
                        <a:rPr lang="pl-PL" sz="28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Uwaga!</a:t>
                      </a:r>
                    </a:p>
                    <a:p>
                      <a:pPr algn="just"/>
                      <a:r>
                        <a:rPr lang="pl-PL" sz="28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Przedmiotowe zwolnienie wynikało z par. 3 ust.                            1 pkt 7 rozporządzenia Ministra Finansów z 20 grudnia 2013 r. w sprawie zwolnień od podatku od towarów i usług oraz warunków zastosowania tych zwolnień (</a:t>
                      </a:r>
                      <a:r>
                        <a:rPr lang="pl-PL" sz="2800" b="1" i="0" u="none" strike="noStrike" kern="1200" baseline="0" dirty="0" err="1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Dz.U</a:t>
                      </a:r>
                      <a:r>
                        <a:rPr lang="pl-PL" sz="28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                  poz. 1722).</a:t>
                      </a:r>
                      <a:endParaRPr lang="pl-PL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5406780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6200" y="152400"/>
            <a:ext cx="9067800" cy="649408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/>
            <a:r>
              <a:rPr lang="pl-PL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Przepisy i orzecznictwo ciągle wprowadzają bardzo istotne zmiany w rozliczaniu podatku VAT przez podatników VAT, którymi są także gminy. </a:t>
            </a:r>
            <a:r>
              <a:rPr lang="pl-PL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Zmiany w </a:t>
            </a:r>
            <a:r>
              <a:rPr lang="pl-PL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tym zakresie wynikają z konieczności ustawicznego dostosowywania polskich przepisów VAT do przepisów unijnej dyrektywy VAT 2006/112/UE oraz do orzeczeń Trybunału Sprawiedliwości Unii Europejskiej. A szczególnie do tych dotyczących proporcjonalnych odliczeń </a:t>
            </a:r>
            <a:r>
              <a:rPr lang="pl-PL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w </a:t>
            </a:r>
            <a:r>
              <a:rPr lang="pl-PL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przypadku wykonywania działalności </a:t>
            </a:r>
            <a:r>
              <a:rPr lang="pl-PL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mieszanej ( </a:t>
            </a:r>
            <a:r>
              <a:rPr lang="pl-PL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publicznej i gospodarczej) oraz do ostatnio wydanego z 29 września </a:t>
            </a:r>
            <a:r>
              <a:rPr lang="pl-PL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2015r. Dotyczy </a:t>
            </a:r>
            <a:r>
              <a:rPr lang="pl-PL" sz="32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on centralizacji rozliczeń VAT w </a:t>
            </a:r>
            <a:r>
              <a:rPr lang="pl-PL" sz="32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samorządach. </a:t>
            </a:r>
            <a:endParaRPr lang="pl-PL" sz="32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46638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"/>
            <a:ext cx="9144000" cy="669414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 przyjęciu w danej gminie scentralizowanego modelu rozliczeń VAT, zmiany w zakresie opodatkowania podatkiem VAT rozliczeń pomiędzy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jednostkami i 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zakładami budżetowymi tej samej gminy, a także rozliczeń między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jednostkami i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zakładami budżetowym różnych gmin oraz rozliczeń między jednostkami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i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zakładami budżetowymi gminy z innymi samorządowymi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jednostkami i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zakładami budżetowymi (tj. powiatowymi i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wojewódzkimi) w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Stosunku do obecnego modelu zdecentralizowanego, zostały przedstawione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w poniższej tabeli.</a:t>
            </a:r>
            <a:endParaRPr lang="pl-PL" sz="33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561849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6537358"/>
              </p:ext>
            </p:extLst>
          </p:nvPr>
        </p:nvGraphicFramePr>
        <p:xfrm>
          <a:off x="0" y="1"/>
          <a:ext cx="9144000" cy="6946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0"/>
                <a:gridCol w="3276600"/>
                <a:gridCol w="2819400"/>
                <a:gridCol w="2362200"/>
              </a:tblGrid>
              <a:tr h="1552027"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Lp.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Rodzaj czynności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Zdecentralizowany</a:t>
                      </a:r>
                    </a:p>
                    <a:p>
                      <a:r>
                        <a:rPr lang="pl-PL" sz="24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model rozliczeń VAT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Scentralizowany model</a:t>
                      </a:r>
                    </a:p>
                    <a:p>
                      <a:r>
                        <a:rPr lang="pl-PL" sz="2400" b="1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rozliczeń VAT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5972"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Świadczenia pomiędzy jednostkami i zakładami</a:t>
                      </a:r>
                    </a:p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budżetowymi tej samej gminy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Zwolnienie od V A T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Brak opodatkowania VAT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41692"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Świadczenia pomiędzy jednostkami i zakładami</a:t>
                      </a:r>
                    </a:p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budżetowymi różnych gmin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Zwolnienie od V A T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Rozliczenie VAT na</a:t>
                      </a:r>
                    </a:p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ogólnych zasadach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38199">
                <a:tc>
                  <a:txBody>
                    <a:bodyPr/>
                    <a:lstStyle/>
                    <a:p>
                      <a:r>
                        <a:rPr lang="pl-PL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Świadczenia pomiędzy jednostkami i zakładami</a:t>
                      </a:r>
                    </a:p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budżetowymi gminy a innymi samorządowymi</a:t>
                      </a:r>
                    </a:p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jednostkami i zakładami budżetowymi (powiat .. )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Zwolnienie od V A T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Rozliczenie VAT na</a:t>
                      </a:r>
                    </a:p>
                    <a:p>
                      <a:r>
                        <a:rPr lang="pl-PL" sz="24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ogólnych zasadach</a:t>
                      </a:r>
                      <a:endParaRPr lang="pl-PL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418667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Centralizacja obejmuje wszystkie samorządowe jednostki </a:t>
            </a:r>
            <a:r>
              <a:rPr lang="pl-PL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 zakłady </a:t>
            </a:r>
            <a:r>
              <a:rPr lang="pl-PL" sz="32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budżetowe</a:t>
            </a:r>
            <a:endParaRPr lang="pl-PL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-40943" y="1066800"/>
            <a:ext cx="9144000" cy="57554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/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Do konsolidacji rozliczeń VAT w gminie ze wszystkimi jej jednostkami organizacyjnymi 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nie mającymi 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osobowości prawnej, tj. zarówno z jej jednostkami budżetowymi, jak i z 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jej zakładami 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budżetowymi, </a:t>
            </a:r>
            <a:r>
              <a:rPr lang="pl-PL" sz="2300" b="1" dirty="0">
                <a:latin typeface="Times New Roman" pitchFamily="18" charset="0"/>
                <a:cs typeface="Times New Roman" pitchFamily="18" charset="0"/>
              </a:rPr>
              <a:t>doszło dlatego, 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iż w dotychczasowym zdecentralizowanym 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modelu rozliczeń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, gminie nie przysługiwało prawo do odliczenia VAT od wytworzonych inwestycji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, które 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następnie zostały tym jednostkom oddane w trwały zarząd lub przekazane 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nieodpłatnie oraz 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- co najważniejsze - służyły w tych jednostkach sprzedaży opodatkowanej 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stawkami VAT </a:t>
            </a:r>
            <a:r>
              <a:rPr lang="pl-PL" sz="2300" dirty="0">
                <a:latin typeface="Times New Roman" pitchFamily="18" charset="0"/>
                <a:cs typeface="Times New Roman" pitchFamily="18" charset="0"/>
              </a:rPr>
              <a:t>(23% lub 8</a:t>
            </a:r>
            <a:r>
              <a:rPr lang="pl-PL" sz="2300" dirty="0" smtClean="0">
                <a:latin typeface="Times New Roman" pitchFamily="18" charset="0"/>
                <a:cs typeface="Times New Roman" pitchFamily="18" charset="0"/>
              </a:rPr>
              <a:t>%). </a:t>
            </a:r>
          </a:p>
          <a:p>
            <a:pPr algn="just"/>
            <a:r>
              <a:rPr lang="pl-PL" sz="2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Aby </a:t>
            </a:r>
            <a:r>
              <a:rPr lang="pl-PL" sz="23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przeciwdziałać tej formalnej barierze w odliczeniach, gminy wystąpiły do </a:t>
            </a:r>
            <a:r>
              <a:rPr lang="pl-PL" sz="2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Ministra Finansów</a:t>
            </a:r>
            <a:r>
              <a:rPr lang="pl-PL" sz="23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a następnie do sądów o konsolidację rozliczeń VAT</a:t>
            </a:r>
            <a:r>
              <a:rPr lang="pl-PL" sz="23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Minister </a:t>
            </a:r>
            <a:r>
              <a:rPr lang="pl-PL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Finansów odmówił konsolidacji rozliczeń VAT w samorządach, jednakże </a:t>
            </a:r>
            <a:r>
              <a:rPr lang="pl-PL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zarówno polski </a:t>
            </a:r>
            <a:r>
              <a:rPr lang="pl-PL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sąd, jak i sąd europejski, konsolidację tę uznały za konieczną</a:t>
            </a:r>
            <a:r>
              <a:rPr lang="pl-PL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pl-PL" sz="2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pl-PL" sz="2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wydaniu orzeczeń sądowych w sprawie konsolidacji rozliczeń VAT </a:t>
            </a:r>
            <a:r>
              <a:rPr lang="pl-PL" sz="2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w </a:t>
            </a:r>
            <a:r>
              <a:rPr lang="pl-PL" sz="2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samorządach</a:t>
            </a:r>
            <a:r>
              <a:rPr lang="pl-PL" sz="2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formalna </a:t>
            </a:r>
            <a:r>
              <a:rPr lang="pl-PL" sz="2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(acz istotna) bariera w odliczeniach przestała obowiązywać.</a:t>
            </a:r>
          </a:p>
        </p:txBody>
      </p:sp>
    </p:spTree>
    <p:extLst>
      <p:ext uri="{BB962C8B-B14F-4D97-AF65-F5344CB8AC3E}">
        <p14:creationId xmlns:p14="http://schemas.microsoft.com/office/powerpoint/2010/main" xmlns="" val="147167463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"/>
            <a:ext cx="9144000" cy="6863417"/>
          </a:xfrm>
          <a:prstGeom prst="rect">
            <a:avLst/>
          </a:prstGeom>
          <a:gradFill>
            <a:gsLst>
              <a:gs pos="18752">
                <a:srgbClr val="B1C5E9"/>
              </a:gs>
              <a:gs pos="0">
                <a:schemeClr val="accent1">
                  <a:tint val="66000"/>
                  <a:satMod val="160000"/>
                </a:schemeClr>
              </a:gs>
              <a:gs pos="3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/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Konsolidacja rozliczeń VAT w gminie, zwana modelem scentralizowanego rozliczenia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dotyczy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wszystkich jej jednostek i zakładów budżetowych.</a:t>
            </a:r>
          </a:p>
          <a:p>
            <a:pPr algn="just">
              <a:spcBef>
                <a:spcPts val="1200"/>
              </a:spcBef>
            </a:pP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Polega na tym, iż gmina powinna rozliczać w swojej deklaracji VAT-7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czynności wszystkich - </a:t>
            </a: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bez wyjątku - swoich jednostek i zakładów budżetowych. Chodzi tu oczywiście tylko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 czynności </a:t>
            </a: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tych jednostek, które mają cywilnoprawny (gospodarczy) charakter. Przy czym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 skonsolidowane </a:t>
            </a: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rozliczenie dotyczy zarówno podatku należnego VAT od sprzedaży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towarów i </a:t>
            </a: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usług, jak 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i </a:t>
            </a:r>
            <a:r>
              <a:rPr lang="pl-PL" sz="28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podatku naliczonego VAT od zakupów towarów i usług</a:t>
            </a:r>
            <a:r>
              <a:rPr lang="pl-PL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spcBef>
                <a:spcPts val="1200"/>
              </a:spcBef>
            </a:pP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Skonsolidowane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rozliczenie VAT w gminie musi zacząć obowiązywać, czyli musi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być składana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jedna deklaracja VAT-7 przez gminę za wszystkie jej podległe jednostki,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najpóźniej z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dniem 1 stycznia 2017 roku.</a:t>
            </a:r>
          </a:p>
        </p:txBody>
      </p:sp>
    </p:spTree>
    <p:extLst>
      <p:ext uri="{BB962C8B-B14F-4D97-AF65-F5344CB8AC3E}">
        <p14:creationId xmlns:p14="http://schemas.microsoft.com/office/powerpoint/2010/main" xmlns="" val="41198185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FF00"/>
          </a:solidFill>
        </p:spPr>
        <p:txBody>
          <a:bodyPr/>
          <a:lstStyle/>
          <a:p>
            <a:r>
              <a:rPr lang="pl-PL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Kogo nie dotyczy centralizacja?</a:t>
            </a:r>
          </a:p>
        </p:txBody>
      </p:sp>
      <p:sp>
        <p:nvSpPr>
          <p:cNvPr id="3" name="Prostokąt 2"/>
          <p:cNvSpPr/>
          <p:nvPr/>
        </p:nvSpPr>
        <p:spPr>
          <a:xfrm>
            <a:off x="0" y="914400"/>
            <a:ext cx="9144000" cy="4816703"/>
          </a:xfrm>
          <a:prstGeom prst="rect">
            <a:avLst/>
          </a:prstGeom>
          <a:gradFill>
            <a:gsLst>
              <a:gs pos="26250">
                <a:srgbClr val="BBCCEB"/>
              </a:gs>
              <a:gs pos="18752">
                <a:srgbClr val="B1C5E9"/>
              </a:gs>
              <a:gs pos="0">
                <a:schemeClr val="accent1">
                  <a:tint val="66000"/>
                  <a:satMod val="160000"/>
                </a:schemeClr>
              </a:gs>
              <a:gs pos="3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Centralizacja nie dotyczy</a:t>
            </a:r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państwowych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jednostek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budżetowych,</a:t>
            </a:r>
          </a:p>
          <a:p>
            <a:pPr marL="571500" indent="-5715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samorządowych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instytucji kultury (np. domów kultury, bibliotek, muzeów, teatrów,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kin itp.)</a:t>
            </a:r>
          </a:p>
          <a:p>
            <a:pPr marL="571500" indent="-5715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samodzielnych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publicznych zakładów opieki zdrowotnej (szpitali, przychodni 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zdrowia itp.),</a:t>
            </a:r>
          </a:p>
          <a:p>
            <a:pPr marL="571500" indent="-571500" algn="just">
              <a:spcBef>
                <a:spcPts val="1200"/>
              </a:spcBef>
              <a:buFont typeface="Arial" pitchFamily="34" charset="0"/>
              <a:buChar char="•"/>
            </a:pP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spółek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komunalnych z udziałem gminy (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np. przedsiębiorstw wodno-kanalizacyjnych </a:t>
            </a:r>
            <a:r>
              <a:rPr lang="pl-PL" sz="33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itp</a:t>
            </a:r>
            <a:r>
              <a:rPr lang="pl-PL" sz="33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pl-PL" sz="33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23872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648" y="3412"/>
            <a:ext cx="9144000" cy="987188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WDRAŻANIE I STOSOWANIE </a:t>
            </a:r>
            <a:r>
              <a:rPr lang="pl-PL" sz="3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CENTRALIZACJ VAT</a:t>
            </a:r>
            <a:r>
              <a:rPr lang="pl-PL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l-PL" sz="1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l-PL" sz="27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Pierwsze </a:t>
            </a:r>
            <a:r>
              <a:rPr lang="pl-PL" sz="27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kroki centralizacji rozliczeń VAT w gminie</a:t>
            </a:r>
            <a:endParaRPr lang="pl-PL" sz="27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9906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KROK I   Wydanie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zarządzenia przez organ wykonawczy gminy</a:t>
            </a:r>
          </a:p>
          <a:p>
            <a:pPr algn="just">
              <a:spcBef>
                <a:spcPts val="1200"/>
              </a:spcBef>
            </a:pPr>
            <a:r>
              <a:rPr lang="pl-PL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Należy przyjąć datę (nie później niż 1 stycznia 2017r.) oraz </a:t>
            </a:r>
            <a:r>
              <a:rPr lang="pl-PL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zasady centralizacji rozliczeń V </a:t>
            </a:r>
            <a:r>
              <a:rPr lang="pl-PL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l-PL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pl-PL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 gminie, zarządzeniem organu wykonawczego gminy </a:t>
            </a:r>
            <a:r>
              <a:rPr lang="pl-PL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(Prezydenta, Burmistrza</a:t>
            </a:r>
            <a:r>
              <a:rPr lang="pl-PL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wójta</a:t>
            </a:r>
            <a:r>
              <a:rPr lang="pl-PL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)- jako </a:t>
            </a:r>
            <a:r>
              <a:rPr lang="pl-PL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element </a:t>
            </a:r>
            <a:r>
              <a:rPr lang="pl-PL" sz="2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polityki rachunkowości.</a:t>
            </a:r>
            <a:endParaRPr lang="pl-PL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pl-PL" sz="2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Podstawą prawną takiego działania jest art. 30 ust. 1 ustawy o samorządzie gminnym, zgodnie </a:t>
            </a:r>
            <a:r>
              <a:rPr lang="pl-PL" sz="21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 którym </a:t>
            </a:r>
            <a:r>
              <a:rPr lang="pl-PL" sz="2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„Wójt wykonuje zadania gminy określone przepisami prawa".</a:t>
            </a:r>
          </a:p>
          <a:p>
            <a:pPr algn="just">
              <a:spcBef>
                <a:spcPts val="600"/>
              </a:spcBef>
            </a:pP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zarządzeniu tym powinny zostać ustalone wobec wszystkich podległych jednostek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zakładów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budżetowych kwestie takie jak m.in.: ustalenie osób odpowiedzialnych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 wdrożenie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tych jednostkach i w gminie zasad centralizacji rozliczeń VAT, prowadzenie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przekazywanie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przez jednostki dla swoich jednostek macierzystych rejestru sprzedaży i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także ewentualnie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rejestru zakupu (jeśli jednostki te korzystają z prawa do odliczeń),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składanie gminie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cząstkowych deklaracji VAT-7 wraz z zapłatą kwoty z nich wynikającej,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oznaczanie rodzaju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serii oraz wskazania danych identyfikacyjnych na wystawianych i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otrzymywanych fakturach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umożliwiających ich identyfikację, sprawy związane ze zwolnieniem </a:t>
            </a:r>
            <a:r>
              <a:rPr lang="pl-PL" sz="21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bądź stosowaniem </a:t>
            </a:r>
            <a:r>
              <a:rPr lang="pl-PL" sz="21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kas rejestrujących itp.</a:t>
            </a:r>
          </a:p>
        </p:txBody>
      </p:sp>
    </p:spTree>
    <p:extLst>
      <p:ext uri="{BB962C8B-B14F-4D97-AF65-F5344CB8AC3E}">
        <p14:creationId xmlns:p14="http://schemas.microsoft.com/office/powerpoint/2010/main" xmlns="" val="21660840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 Złożenie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przez niektóre jednostki i zakłady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	       budżetowe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 urzędu skarbowego „VAT-Z"</a:t>
            </a:r>
            <a:endParaRPr lang="pl-PL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0668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Należy zobowiązać te jednostki i zakłady budżetowe, które dotychczas </a:t>
            </a:r>
            <a:r>
              <a:rPr lang="pl-PL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samodzielnie rozliczały 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się z VAT z urzędem skarbowym i składały mu bezpośrednio deklaracje VAT-7</a:t>
            </a:r>
            <a:r>
              <a:rPr lang="pl-PL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do 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wyrejestrowania się z rejestru podatników VAT. Może to nastąpić wyłącznie </a:t>
            </a:r>
            <a:r>
              <a:rPr lang="pl-PL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poprzez złożenie 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przez te jednostki do właściwych im urzędów skarbowych druku „VAT-Z", tj</a:t>
            </a:r>
            <a:r>
              <a:rPr lang="pl-PL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Zgłoszenia o zaprzestaniu wykonywania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czynności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podlegających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opodatkowaniu podatkiem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towarów i usług". W druku tym należy bezwzględnie oznaczyć miesiąc,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 który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jednostki te złożą ostatnią deklarację VAT-7 do urzędu skarbowego. </a:t>
            </a:r>
            <a:endParaRPr lang="pl-PL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Miesiąc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ten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będzie równocześnie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ostatnim miesiącem obowiązywania 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starego zdecentralizowanego 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modelu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rozliczeń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VAT w gminie. Następny zaś miesiąc będzie 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pierwszym miesiącem 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obowiązywania nowego 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zcentralizowanego modelu rozliczeń VAT w gminie,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od którego jednostki te </a:t>
            </a:r>
            <a:r>
              <a:rPr lang="pl-PL" sz="2400" b="1" dirty="0" smtClean="0">
                <a:latin typeface="Times New Roman" pitchFamily="18" charset="0"/>
                <a:cs typeface="Times New Roman" pitchFamily="18" charset="0"/>
              </a:rPr>
              <a:t>zaczną składać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cząstkowe deklaracje VAT-7 własnej gminie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73443571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  Złożenie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przez gminę do urzędu skarbowego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aktualizacji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dokumentu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identyfikacyjnego „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NIP-2"</a:t>
            </a:r>
            <a:endParaRPr lang="pl-PL" sz="28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990600"/>
            <a:ext cx="914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pl-PL" sz="3500" b="1" dirty="0">
                <a:latin typeface="Times New Roman" pitchFamily="18" charset="0"/>
                <a:cs typeface="Times New Roman" pitchFamily="18" charset="0"/>
              </a:rPr>
              <a:t>Gmina powinna złożyć </a:t>
            </a:r>
            <a:r>
              <a:rPr lang="pl-PL" sz="3500" b="1" dirty="0" smtClean="0">
                <a:latin typeface="Times New Roman" pitchFamily="18" charset="0"/>
                <a:cs typeface="Times New Roman" pitchFamily="18" charset="0"/>
              </a:rPr>
              <a:t>akuzację </a:t>
            </a:r>
            <a:r>
              <a:rPr lang="pl-PL" sz="3500" b="1" dirty="0">
                <a:latin typeface="Times New Roman" pitchFamily="18" charset="0"/>
                <a:cs typeface="Times New Roman" pitchFamily="18" charset="0"/>
              </a:rPr>
              <a:t>dokumentu identyfikacyjnego „NIP-2" i wykazać w </a:t>
            </a:r>
            <a:r>
              <a:rPr lang="pl-PL" sz="3500" b="1" dirty="0" smtClean="0">
                <a:latin typeface="Times New Roman" pitchFamily="18" charset="0"/>
                <a:cs typeface="Times New Roman" pitchFamily="18" charset="0"/>
              </a:rPr>
              <a:t>jego części </a:t>
            </a:r>
            <a:r>
              <a:rPr lang="pl-PL" sz="3500" b="1" dirty="0">
                <a:latin typeface="Times New Roman" pitchFamily="18" charset="0"/>
                <a:cs typeface="Times New Roman" pitchFamily="18" charset="0"/>
              </a:rPr>
              <a:t>B.7. (adresy miejsc prowadzenia działalności) wszystkie nazwy i adresy </a:t>
            </a:r>
            <a:r>
              <a:rPr lang="pl-PL" sz="3500" b="1" dirty="0" smtClean="0">
                <a:latin typeface="Times New Roman" pitchFamily="18" charset="0"/>
                <a:cs typeface="Times New Roman" pitchFamily="18" charset="0"/>
              </a:rPr>
              <a:t>podległych jednostek </a:t>
            </a:r>
            <a:r>
              <a:rPr lang="pl-PL" sz="3500" b="1" dirty="0">
                <a:latin typeface="Times New Roman" pitchFamily="18" charset="0"/>
                <a:cs typeface="Times New Roman" pitchFamily="18" charset="0"/>
              </a:rPr>
              <a:t>i zakładów budżetowych. Aktualizacji dokumentu „VAT-R" tj. </a:t>
            </a:r>
            <a:endParaRPr lang="pl-PL" sz="35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pl-P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Zgłoszenia </a:t>
            </a:r>
            <a:r>
              <a:rPr lang="pl-PL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rejestracyjnego </a:t>
            </a:r>
            <a:r>
              <a:rPr lang="pl-P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 zakresie podatku od towarów i usług" nie dokonuje się, ponieważ dane tam </a:t>
            </a:r>
            <a:r>
              <a:rPr lang="pl-PL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 wymienione </a:t>
            </a:r>
            <a:r>
              <a:rPr lang="pl-PL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nie dotyczą ww. sytuacji.</a:t>
            </a:r>
          </a:p>
        </p:txBody>
      </p:sp>
    </p:spTree>
    <p:extLst>
      <p:ext uri="{BB962C8B-B14F-4D97-AF65-F5344CB8AC3E}">
        <p14:creationId xmlns:p14="http://schemas.microsoft.com/office/powerpoint/2010/main" xmlns="" val="145864714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28343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l-PL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</a:t>
            </a:r>
            <a:r>
              <a:rPr lang="pl-PL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  Sporządzenie </a:t>
            </a:r>
            <a:r>
              <a:rPr lang="pl-PL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aneksów umów o zmianie strony umowy oraz o doliczeniu do </a:t>
            </a:r>
            <a:r>
              <a:rPr lang="pl-PL" sz="2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pobieranej ceny </a:t>
            </a:r>
            <a:r>
              <a:rPr lang="pl-PL" sz="2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podatku VAT</a:t>
            </a:r>
            <a:endParaRPr lang="pl-PL" sz="2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028342"/>
            <a:ext cx="914400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pl-PL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jednostki i zakłady budżetowe, które wcześniej jako stronę umowy wpisywały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wyłącznie siebie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oraz w których podana cena nie zawierała podatku VAT,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powinny aneksować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zawarte przez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siebie takie umowy. </a:t>
            </a:r>
            <a:endParaRPr lang="pl-PL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l-PL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Aneks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skierowany do drugiej strony umowy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powinien zawierać zmianę strony umowy (stroną umowy powinna być gmina reprezentowana przez jednostkę,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nie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sama jednostka)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oraz informację o konieczności doliczenia do pobieranej ceny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kwoty podatku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VAT wg obowiązującej na daną czynność stawki VAT (np. do kwoty czynszu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 najem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użytkowy należy doliczyć VAT wg stawki 23%).</a:t>
            </a:r>
          </a:p>
        </p:txBody>
      </p:sp>
    </p:spTree>
    <p:extLst>
      <p:ext uri="{BB962C8B-B14F-4D97-AF65-F5344CB8AC3E}">
        <p14:creationId xmlns:p14="http://schemas.microsoft.com/office/powerpoint/2010/main" xmlns="" val="189965239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5  Zmiana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danych identyfikacyjnych na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	        	       wystawianych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otrzymywanych fakturach</a:t>
            </a:r>
          </a:p>
        </p:txBody>
      </p:sp>
      <p:sp>
        <p:nvSpPr>
          <p:cNvPr id="3" name="Prostokąt 2"/>
          <p:cNvSpPr/>
          <p:nvPr/>
        </p:nvSpPr>
        <p:spPr>
          <a:xfrm>
            <a:off x="0" y="914400"/>
            <a:ext cx="9067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„Faktury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powinny być wystawiane i otrzymywane przez wszystkie jednostki i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zakłady  budżetowe                w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imieniu gminy. Oznacza to, iż faktury te powinny określać właściwe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dane identyfikacyjne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gminy, czyli „sprzedawcy" (w wystawianych fakturach)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i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„nabywcy" (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otrzymywanych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fakturach). Muszą to bezwzględnie być dane identyfikacyjne gminy, czyli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jej nazwa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adres i jej NIP. Dopuszczalne jest także umieszczanie w tych fakturach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dodatkowo danych 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jednostki lub zakładu budżetowego (jej nazwy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i 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adresu lecz bez jej NIP) ale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wyłącznie np</a:t>
            </a:r>
            <a:r>
              <a:rPr lang="pl-PL" sz="3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„wystawcy" (w wystawianych fakturach) lub „odbiorcy" (w </a:t>
            </a:r>
            <a:r>
              <a:rPr lang="pl-PL" sz="30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otrzymywanych -fakturach). </a:t>
            </a:r>
            <a:endParaRPr lang="pl-PL" sz="30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79788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76200" y="76200"/>
            <a:ext cx="9067800" cy="692497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/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 niniejszej prezentacji szczególną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uwagę 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pragnę Państwu zwrócić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 zmiany związane z ograniczeniami w odliczeniach 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podatku naliczonego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VAT od zakupów dokonywanych przez gminę po 1 stycznia 2016 roku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pl-PL" sz="2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Sporo miejsca 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poświęcam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konsolidacji podatku VAT w gminach będącej 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skutkiem orzeczenia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Trybunału Sprawiedliwości Unii 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Europejskiej z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29 września 2015 roku (sprawa </a:t>
            </a:r>
            <a:r>
              <a:rPr lang="pl-PL" sz="3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C- 276/14 </a:t>
            </a:r>
            <a:r>
              <a:rPr lang="pl-PL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Gmina Wrocław).</a:t>
            </a:r>
          </a:p>
        </p:txBody>
      </p:sp>
    </p:spTree>
    <p:extLst>
      <p:ext uri="{BB962C8B-B14F-4D97-AF65-F5344CB8AC3E}">
        <p14:creationId xmlns:p14="http://schemas.microsoft.com/office/powerpoint/2010/main" xmlns="" val="20471014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   Prowadzenie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ewidencji sprzedaży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			        i ewentualnie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zakupów</a:t>
            </a:r>
          </a:p>
        </p:txBody>
      </p:sp>
      <p:sp>
        <p:nvSpPr>
          <p:cNvPr id="3" name="Prostokąt 2"/>
          <p:cNvSpPr/>
          <p:nvPr/>
        </p:nvSpPr>
        <p:spPr>
          <a:xfrm>
            <a:off x="0" y="762000"/>
            <a:ext cx="914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Ewidencja </a:t>
            </a:r>
            <a:r>
              <a:rPr lang="pl-PL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sprzedaży towarów i usług oraz ewidencja zakupów towarów i usług powinny </a:t>
            </a:r>
            <a:r>
              <a:rPr lang="pl-PL" sz="2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być prowadzone </a:t>
            </a:r>
            <a:r>
              <a:rPr lang="pl-PL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wyłącznie dla celów prawidłowego sporządzenia cząstkowych deklaracji VAT-7.</a:t>
            </a:r>
          </a:p>
          <a:p>
            <a:pPr algn="just"/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Prowadzenie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ewidencji sprzedaży jest obowiązkowe, natomiast prowadzenie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ewidencji zakupów</a:t>
            </a:r>
            <a:r>
              <a:rPr lang="pl-PL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jest obowiązkowe tylko wówczas, gdy jednostka lub zakład budżetowy korzysta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  prawa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odliczenia podatku VAT naliczonego.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Sporządzając cząstkową deklarację VAT-7 </a:t>
            </a:r>
            <a:r>
              <a:rPr lang="pl-PL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     i przedkładając 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ją własnej gminie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należy oprzeć się na prowadzonej przez siebie i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także przekazywanej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własnej gminie ewidencji sprzedaży towarów i usług.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Jest ona sporządzana </a:t>
            </a:r>
            <a:r>
              <a:rPr lang="pl-PL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na podstawie </a:t>
            </a:r>
            <a:r>
              <a:rPr lang="pl-PL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wszystkich wystawianych faktur lub zestawień różnego typu.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Ponadto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jeśli jednostka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lub zakład budżetowy korzysta z prawa do odliczenia podatku VAT naliczonego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dokonanych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zakupów towarów 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usług, przekazuje też ewidencję zakupów towarów i usług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Sporządza 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ją wyłącznie na podstawie otrzymywanych faktur, i to tylko niektórych, tj. tych</a:t>
            </a:r>
            <a:r>
              <a:rPr lang="pl-PL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Które ściśle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związane są ze stawkami VAT, czyli 23%, 8% lub 5%.</a:t>
            </a:r>
          </a:p>
        </p:txBody>
      </p:sp>
    </p:spTree>
    <p:extLst>
      <p:ext uri="{BB962C8B-B14F-4D97-AF65-F5344CB8AC3E}">
        <p14:creationId xmlns:p14="http://schemas.microsoft.com/office/powerpoint/2010/main" xmlns="" val="405200136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  Składanie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przez jednostki i zakłady budżetowe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własnej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gminie cząstkowych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deklaracji VAT-7</a:t>
            </a:r>
            <a:endParaRPr lang="pl-PL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166843"/>
            <a:ext cx="9144000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Jednostki i zakłady budżetowe powinny złożyć własnej gminie cząstkowe deklaracje </a:t>
            </a:r>
            <a:r>
              <a:rPr lang="pl-PL" sz="27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VAT-7 wraz </a:t>
            </a:r>
            <a:r>
              <a:rPr lang="pl-PL" sz="2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 kwotą z niej wynikającą. </a:t>
            </a:r>
            <a:endParaRPr lang="pl-PL" sz="27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przekazania tego rozliczenia (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wraz z obowiązkową ewidencją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sprzedaży i ewentualnie też ewidencją zakupów) powinna zostać 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wyraźnie określona w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przyjętym zarządzeniu organu wykonawczego 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gminy (prezydenta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burmistrza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wójta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Może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być np. do 10-go dnia miesiąca następnego po miesiącu rozliczeniowym.</a:t>
            </a:r>
          </a:p>
          <a:p>
            <a:pPr algn="just">
              <a:spcBef>
                <a:spcPts val="600"/>
              </a:spcBef>
            </a:pP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ta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musi umożliwić samej gminie złożenie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skonsolidowanej deklaracji VAT-7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pl-PL" sz="2700" b="1" dirty="0" smtClean="0">
                <a:latin typeface="Times New Roman" pitchFamily="18" charset="0"/>
                <a:cs typeface="Times New Roman" pitchFamily="18" charset="0"/>
              </a:rPr>
              <a:t>Deklarację </a:t>
            </a:r>
            <a:r>
              <a:rPr lang="pl-PL" sz="2700" b="1" dirty="0">
                <a:latin typeface="Times New Roman" pitchFamily="18" charset="0"/>
                <a:cs typeface="Times New Roman" pitchFamily="18" charset="0"/>
              </a:rPr>
              <a:t>taką sama gmina musi złożyć do urzędu skarbowego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25-go dnia </a:t>
            </a:r>
            <a:r>
              <a:rPr lang="pl-PL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miesiąca następnego </a:t>
            </a:r>
            <a:r>
              <a:rPr lang="pl-PL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 miesiącu rozliczeniowym.</a:t>
            </a:r>
          </a:p>
        </p:txBody>
      </p:sp>
    </p:spTree>
    <p:extLst>
      <p:ext uri="{BB962C8B-B14F-4D97-AF65-F5344CB8AC3E}">
        <p14:creationId xmlns:p14="http://schemas.microsoft.com/office/powerpoint/2010/main" xmlns="" val="18325257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KROK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 Złożenie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przez gminę do urzędu skarbowego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         jednej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skonsolidowanej deklaracji </a:t>
            </a:r>
            <a:r>
              <a:rPr lang="pl-PL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VAT- 7</a:t>
            </a:r>
            <a:endParaRPr lang="pl-PL" sz="2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066800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 otrzymaniu przez gminę od własnych jednostek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i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zakładów budżetowych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cząstkowych deklaracji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VAT-7 wraz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ewidencjami, gmina składa do właściwego dla siebie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urzędu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skarbowego jedną skonsolidowaną deklarację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VAT-7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Czyni tak do 25 dnia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miesiąca następnego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 miesiącu rozliczeniowym (lub do 25 dnia miesiąca następnego po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kwartale rozliczeniowym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jeśli wybrała system kwartalnych rozliczeń). Zawarte w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deklaracji pouczenie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iż: </a:t>
            </a:r>
            <a:endParaRPr lang="pl-PL" sz="2800" b="1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l-PL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pl-PL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pl-PL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podanie nieprawdy lub zatajenie prawdy i przez to narażenie podatku uszczuplenie grozi odpowiedzialność przewidziana w Kodeksie karnym skarbowym",</a:t>
            </a:r>
            <a:endParaRPr lang="pl-PL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803819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WNIOSKI</a:t>
            </a:r>
            <a:endParaRPr lang="pl-PL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-13648" y="733246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 przyjęciu w danej gminie scentralizowanego modelu rozliczeń VAT, zmiany w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zakresie opodatkowania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podatkiem VAT wzajemnych rozliczeń pomiędzy:</a:t>
            </a:r>
          </a:p>
          <a:p>
            <a:pPr algn="just"/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• gminą a jej jednostką lub zakładem budżetowym (i na odwrót) oraz</a:t>
            </a:r>
          </a:p>
          <a:p>
            <a:pPr algn="just"/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• jednostkami i zakładami budżetowymi tej samej gminy,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            a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także</a:t>
            </a:r>
          </a:p>
          <a:p>
            <a:pPr algn="just"/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jednostkami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zakładami budżetowymi różnych gmin oraz</a:t>
            </a:r>
          </a:p>
          <a:p>
            <a:pPr algn="just"/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• jednostkami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zakładami budżetowymi gminy a innymi samorządowymi (tj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powiatowymi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i wojewódzkimi) jednostkami i zakładami budżetowymi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w 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stosunku do obecnego modelu zdecentralizowanego, zostały przedstawione </a:t>
            </a:r>
            <a:r>
              <a:rPr lang="pl-PL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poniżej w formie tabelarycznej</a:t>
            </a:r>
            <a:r>
              <a:rPr lang="pl-PL" sz="28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424873563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9209707"/>
              </p:ext>
            </p:extLst>
          </p:nvPr>
        </p:nvGraphicFramePr>
        <p:xfrm>
          <a:off x="0" y="0"/>
          <a:ext cx="9144000" cy="672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4038600"/>
                <a:gridCol w="2286000"/>
                <a:gridCol w="2286000"/>
              </a:tblGrid>
              <a:tr h="990600"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Lp.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Rodzaj czynności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Zdecentralizowany model rozliczeń VAT</a:t>
                      </a:r>
                      <a:r>
                        <a:rPr lang="pl-PL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 STARY)</a:t>
                      </a:r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latin typeface="Times New Roman" pitchFamily="18" charset="0"/>
                          <a:cs typeface="Times New Roman" pitchFamily="18" charset="0"/>
                        </a:rPr>
                        <a:t>Scentralizowany model rozliczeń VAT ( NOWY)</a:t>
                      </a:r>
                      <a:endParaRPr lang="pl-PL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Świadczenie pomiędzy gminą  a jej jednostką</a:t>
                      </a:r>
                      <a:r>
                        <a:rPr lang="pl-PL" sz="2000" b="1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lub zakładem budżetowym            i na odwrót 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Rozliczenie VAT na</a:t>
                      </a:r>
                      <a:r>
                        <a:rPr lang="pl-PL" sz="2000" b="1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zasadach ogólnych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Brak opodatkowania VAT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Świadczenia pomiędzy jednostkami                i zakładami budżetowymi tej samej</a:t>
                      </a:r>
                      <a:r>
                        <a:rPr lang="pl-PL" sz="2000" b="1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gminy 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Zwolnienie od VAT </a:t>
                      </a:r>
                    </a:p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z wyjątkiem mediów)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Brak opodatkowania VAT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Świadczenia pomiędzy jednostkami                i zakładami budżetowymi  różnych gmin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Zwolnienie od VAT </a:t>
                      </a:r>
                    </a:p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z wyjątkiem mediów)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Rozliczenie VAT na ogólnych</a:t>
                      </a:r>
                      <a:r>
                        <a:rPr lang="pl-PL" sz="2000" b="1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zasadach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71600"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Świadczenia pomiędzy jednostkami                i zakładami budżetowymi gminy             a innymi samorządowymi jednostkami  i zakładami budżetowymi</a:t>
                      </a:r>
                      <a:r>
                        <a:rPr lang="pl-PL" sz="2000" b="1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powiatowymi                       i wojewódzkimi)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Zwolnienie od VAT </a:t>
                      </a:r>
                    </a:p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z wyjątkiem mediów)</a:t>
                      </a:r>
                    </a:p>
                    <a:p>
                      <a:pPr algn="just"/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2000" b="1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Rozliczenie VAT na ogólnych</a:t>
                      </a:r>
                      <a:r>
                        <a:rPr lang="pl-PL" sz="2000" b="1" baseline="0" dirty="0" smtClean="0">
                          <a:solidFill>
                            <a:srgbClr val="00009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zasadach</a:t>
                      </a:r>
                      <a:endParaRPr lang="pl-PL" sz="2000" b="1" dirty="0">
                        <a:solidFill>
                          <a:srgbClr val="00009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52695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7" descr="Granice powiatów"/>
          <p:cNvPicPr>
            <a:picLocks noChangeAspect="1" noChangeArrowheads="1"/>
          </p:cNvPicPr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3708550" cy="3551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/>
        </p:nvSpPr>
        <p:spPr>
          <a:xfrm>
            <a:off x="2411760" y="5805264"/>
            <a:ext cx="6237605" cy="6075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393821" hangingPunct="0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r>
              <a:rPr lang="pl-PL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Dziękuję Państwu za </a:t>
            </a:r>
            <a:r>
              <a:rPr lang="pl-PL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uwagę !!!</a:t>
            </a:r>
            <a:endParaRPr lang="pl-PL" sz="36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4139952" y="1268760"/>
            <a:ext cx="4616050" cy="3870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93700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l-PL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Konwent </a:t>
            </a:r>
          </a:p>
          <a:p>
            <a:pPr defTabSz="393700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l-PL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Kierowników </a:t>
            </a:r>
          </a:p>
          <a:p>
            <a:pPr defTabSz="393700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l-PL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Jednostek </a:t>
            </a:r>
          </a:p>
          <a:p>
            <a:pPr defTabSz="393700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l-PL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Komunalnych </a:t>
            </a:r>
          </a:p>
          <a:p>
            <a:pPr defTabSz="393700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l-PL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Województwa </a:t>
            </a:r>
          </a:p>
          <a:p>
            <a:pPr defTabSz="393700" hangingPunct="0">
              <a:lnSpc>
                <a:spcPct val="93000"/>
              </a:lnSpc>
              <a:buClr>
                <a:srgbClr val="000000"/>
              </a:buClr>
              <a:buSzPct val="100000"/>
            </a:pPr>
            <a:r>
              <a:rPr lang="pl-PL" sz="4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Podkarpackiego </a:t>
            </a:r>
          </a:p>
        </p:txBody>
      </p:sp>
    </p:spTree>
    <p:extLst>
      <p:ext uri="{BB962C8B-B14F-4D97-AF65-F5344CB8AC3E}">
        <p14:creationId xmlns:p14="http://schemas.microsoft.com/office/powerpoint/2010/main" xmlns="" val="84692084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SPECYFIKA VAT W GMINACH </a:t>
            </a:r>
            <a:endParaRPr lang="pl-PL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2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i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Zasady specyfiki VAT w gminach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Opłaty </a:t>
            </a:r>
            <a:r>
              <a:rPr lang="pl-PL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publiczne nie podlegają VAT, cywilne podlegają</a:t>
            </a:r>
          </a:p>
          <a:p>
            <a:pPr marL="0" indent="0" algn="just"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związku z pobieraniem opłat za wykonywanie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zadań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własnych z zakresu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administracji publicznej </a:t>
            </a:r>
            <a:r>
              <a:rPr lang="pl-PL" dirty="0">
                <a:latin typeface="Times New Roman" pitchFamily="18" charset="0"/>
                <a:cs typeface="Times New Roman" pitchFamily="18" charset="0"/>
              </a:rPr>
              <a:t>(tj. opłat publicznoprawnych), każda gmina powinna je traktować tylko </a:t>
            </a:r>
            <a:r>
              <a:rPr lang="pl-PL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wyłącznie </a:t>
            </a:r>
            <a:r>
              <a:rPr lang="pl-PL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jako opłaty niepodlegające podatkowi VAT.</a:t>
            </a:r>
          </a:p>
          <a:p>
            <a:pPr algn="just"/>
            <a:r>
              <a:rPr lang="pl-PL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Dla pobieranych przez gminę opłat administracyjnych obowiązuje w tym zakresie art. 15 ust</a:t>
            </a:r>
            <a:r>
              <a:rPr lang="pl-PL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6 </a:t>
            </a:r>
            <a:r>
              <a:rPr lang="pl-PL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ustawy o VAT.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3021844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pl-PL" b="1" i="1" dirty="0" smtClean="0">
                <a:latin typeface="Times New Roman" pitchFamily="18" charset="0"/>
                <a:cs typeface="Times New Roman" pitchFamily="18" charset="0"/>
              </a:rPr>
              <a:t>Zasady specyfiki VAT w gminach cd.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30021725"/>
              </p:ext>
            </p:extLst>
          </p:nvPr>
        </p:nvGraphicFramePr>
        <p:xfrm>
          <a:off x="152400" y="990600"/>
          <a:ext cx="8686800" cy="571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86800"/>
              </a:tblGrid>
              <a:tr h="5715000">
                <a:tc>
                  <a:txBody>
                    <a:bodyPr/>
                    <a:lstStyle/>
                    <a:p>
                      <a:pPr algn="just"/>
                      <a:r>
                        <a:rPr lang="pl-PL" sz="3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„Nie uznaje się za podatnika organów władzy publicznej oraz urzędów obsługujących te organy w zakresie realizowanych zadań nałożonych odrębnymi przepisami prawa, dla realizacji których zostały one powołane, z wyłączeniem czynności wykonywanych na podstawie zawartych umów cywilnoprawnych"</a:t>
                      </a:r>
                    </a:p>
                    <a:p>
                      <a:pPr algn="just"/>
                      <a:r>
                        <a:rPr lang="pl-PL" sz="30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</a:t>
                      </a:r>
                      <a:r>
                        <a:rPr lang="pl-PL" sz="30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Kwalifikacja ta, tj. że opłaty te należy traktować jako niepodlegające opodatkowaniu VAT a niejako opłaty zwolnione od VAT jest ważna, ponieważ inne są obowiązki administracyjne związane z takim                a nie innym zakwalifikowaniem tych opłat.</a:t>
                      </a:r>
                      <a:endParaRPr lang="pl-PL" sz="3000" b="1" kern="1200" dirty="0">
                        <a:solidFill>
                          <a:srgbClr val="FFFF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6274047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52400"/>
            <a:ext cx="9144000" cy="663258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onsekwencją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traktowania opłat publicznoprawny  pobieranych przez gminę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jako niepodlegających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podatkowi VAT jest:</a:t>
            </a:r>
          </a:p>
          <a:p>
            <a:pPr algn="just"/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Brak k o n i e c z n o ś c i ich fakturowania, ewidencjonowania oraz deklarowania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 deklaracji </a:t>
            </a:r>
            <a:r>
              <a:rPr lang="pl-P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VAT-7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 </a:t>
            </a:r>
            <a:r>
              <a:rPr lang="pl-P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poz. 10 „Dostawa towarów i świadczenie usług zwolnione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 podatku</a:t>
            </a:r>
            <a:r>
              <a:rPr lang="pl-P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pl-PL" sz="2800" dirty="0">
                <a:latin typeface="Times New Roman" pitchFamily="18" charset="0"/>
                <a:cs typeface="Times New Roman" pitchFamily="18" charset="0"/>
              </a:rPr>
              <a:t>oraz</a:t>
            </a:r>
          </a:p>
          <a:p>
            <a:pPr algn="just"/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rak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 o n i e c z n o ś c i wpisania ich do mianownika rocznej proporcji s p r z e d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ż y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wyliczanej </a:t>
            </a:r>
            <a:r>
              <a:rPr lang="pl-P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zgodnie z art. 90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ust.3 </a:t>
            </a:r>
            <a:r>
              <a:rPr lang="pl-P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ustawy o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VAT-dla </a:t>
            </a:r>
            <a:r>
              <a:rPr lang="pl-PL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celów częściowego </a:t>
            </a:r>
            <a:r>
              <a:rPr lang="pl-PL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odliczania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VAT.</a:t>
            </a:r>
            <a:endParaRPr lang="pl-PL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600"/>
              </a:spcBef>
            </a:pP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Przy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opłatach publicznoprawnych niepodlegających opodatkowaniu ich dokumentowanie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nie Jest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konieczne. Mogą być jednak dokumentowane albo notami księgowymi albo 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innymi i </a:t>
            </a:r>
            <a:r>
              <a:rPr lang="pl-PL" sz="2800" b="1" dirty="0">
                <a:latin typeface="Times New Roman" pitchFamily="18" charset="0"/>
                <a:cs typeface="Times New Roman" pitchFamily="18" charset="0"/>
              </a:rPr>
              <a:t>(np. kasa przyjmie czy dowód wpłaty</a:t>
            </a:r>
            <a:r>
              <a:rPr lang="pl-PL" sz="2800" b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489475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94926"/>
              </p:ext>
            </p:extLst>
          </p:nvPr>
        </p:nvGraphicFramePr>
        <p:xfrm>
          <a:off x="0" y="0"/>
          <a:ext cx="9144000" cy="707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6858000">
                <a:tc>
                  <a:txBody>
                    <a:bodyPr/>
                    <a:lstStyle/>
                    <a:p>
                      <a:pPr algn="just"/>
                      <a:r>
                        <a:rPr lang="pl-PL" sz="2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UWAGA!!!</a:t>
                      </a:r>
                    </a:p>
                    <a:p>
                      <a:pPr algn="just"/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Zwolnienie od podatku VAT oraz niepodleganie podatkowi VAT </a:t>
                      </a:r>
                      <a:r>
                        <a:rPr lang="pl-PL" sz="2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ł ą c z y </a:t>
                      </a:r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bardzo wiele, tj. niewystępowanie ani podatku należnego VAT, ani podatku naliczonego VAT.</a:t>
                      </a:r>
                    </a:p>
                    <a:p>
                      <a:pPr algn="just"/>
                      <a:r>
                        <a:rPr lang="pl-PL" sz="2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Różni</a:t>
                      </a:r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je jednak to, że przy czynnościach niepodlegających podatkowi VAT podatnik VAT  </a:t>
                      </a:r>
                      <a:r>
                        <a:rPr lang="pl-PL" sz="2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nie jest obowiązany wykazywać   </a:t>
                      </a:r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obrotu z tego tytułu: ani fakturować, ani ewidencjonować, ani deklarować, ani też ujmować w strukturze sprzedaży. Natomiast przy czynnościach zwolnionych od VAT ma to </a:t>
                      </a:r>
                      <a:r>
                        <a:rPr lang="pl-PL" sz="28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bezwzględnie</a:t>
                      </a:r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miejsce.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Dopiero od 1 stycznia 2016r. opłaty publicznoprawne muszą być ujmowane w </a:t>
                      </a:r>
                      <a:r>
                        <a:rPr lang="pl-PL" sz="2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prewskaźniku</a:t>
                      </a:r>
                      <a:r>
                        <a:rPr lang="pl-PL" sz="2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przychodowym, o którym mowa w art. 86 ust. 2c pkt 3 ustawy o VAT dla celów częściowego odliczenia VAT.</a:t>
                      </a:r>
                    </a:p>
                    <a:p>
                      <a:pPr algn="just">
                        <a:spcBef>
                          <a:spcPts val="600"/>
                        </a:spcBef>
                      </a:pPr>
                      <a:r>
                        <a:rPr lang="pl-PL" sz="2800" dirty="0" smtClean="0">
                          <a:solidFill>
                            <a:srgbClr val="EBF939"/>
                          </a:solidFill>
                        </a:rPr>
                        <a:t>Prewspółczynnik ma być określany jako udział rocznego obrotu zrealizowanego przez jednostkę w jej dochodach.</a:t>
                      </a:r>
                      <a:endParaRPr lang="pl-PL" sz="2800" b="0" dirty="0">
                        <a:solidFill>
                          <a:srgbClr val="EBF93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94203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pl-PL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ZAREJESTROWANYM PODATNIKIEM VAT GMINA   A NIE JEJ URZĄD</a:t>
            </a:r>
            <a:endParaRPr lang="pl-PL" sz="3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0" y="1143000"/>
            <a:ext cx="9083722" cy="569386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Urzędy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jednostek s a m o r z ą d u terytorialnego, jako jednostki niesamodzielne, nie mogą być podatnikami VAT. Takim podatnikiem może być wyłącznie gmina, powiat lub województwo samorządowe.  Jeśli zatem powszechnie </a:t>
            </a:r>
            <a:r>
              <a:rPr lang="pl-PL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w </a:t>
            </a:r>
            <a:r>
              <a:rPr lang="pl-PL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przeszłości urzędy były  zarejestrowanymi podatnikami  VAT, gdyż urzędy skarbowe nie odmawiały im rejestracji jako „podatnik VAT  czynny” , to musiały się wyrejestrować i zarejestrować na swoje miejsce organ, które obsługiwały  tj. gminę, powiat lub województwo samorządowe. Dotyczyło to wszystkich bez wyjątku urzędów, tj. urzędów gmin, urzędów miast, urzędów miast i gmin, starostw powiatowych jak również urzędów marszałkowskich.</a:t>
            </a:r>
          </a:p>
        </p:txBody>
      </p:sp>
    </p:spTree>
    <p:extLst>
      <p:ext uri="{BB962C8B-B14F-4D97-AF65-F5344CB8AC3E}">
        <p14:creationId xmlns:p14="http://schemas.microsoft.com/office/powerpoint/2010/main" xmlns="" val="414609717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82152522"/>
              </p:ext>
            </p:extLst>
          </p:nvPr>
        </p:nvGraphicFramePr>
        <p:xfrm>
          <a:off x="0" y="-4549"/>
          <a:ext cx="9144000" cy="6710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6710149">
                <a:tc>
                  <a:txBody>
                    <a:bodyPr/>
                    <a:lstStyle/>
                    <a:p>
                      <a:pPr algn="just"/>
                      <a:r>
                        <a:rPr lang="pl-PL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UWAGA!</a:t>
                      </a:r>
                    </a:p>
                    <a:p>
                      <a:pPr algn="just"/>
                      <a:r>
                        <a:rPr lang="pl-PL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Gnina i urząd gminy chociaż są jednym podatnikiem VAT winny mieć jednak              </a:t>
                      </a:r>
                      <a:r>
                        <a:rPr lang="pl-PL" sz="3600" b="1" kern="1200" dirty="0" smtClean="0"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 d r ę b n e n u m e r y NIP. </a:t>
                      </a:r>
                    </a:p>
                    <a:p>
                      <a:pPr algn="just"/>
                      <a:r>
                        <a:rPr lang="pl-PL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Urząd gminy posiada NIP jako płatnik podatku dochodowego od osób fizycznych                 i składek na ubezpieczenie społeczne                          i zdrowotne - od wypłacanych wynagrodzeń</a:t>
                      </a:r>
                    </a:p>
                    <a:p>
                      <a:pPr algn="just"/>
                      <a:r>
                        <a:rPr lang="pl-PL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dla</a:t>
                      </a:r>
                      <a:r>
                        <a:rPr lang="pl-PL" sz="3600" b="1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</a:t>
                      </a:r>
                      <a:r>
                        <a:rPr lang="pl-PL" sz="3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pracowników urzędu gminy. A gmina posiada NIP wyłącznie jako podatnik podatku VAT. </a:t>
                      </a:r>
                      <a:endParaRPr lang="pl-PL" sz="3600" b="1" kern="1200" dirty="0">
                        <a:solidFill>
                          <a:schemeClr val="lt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12099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3524</Words>
  <Application>Microsoft Office PowerPoint</Application>
  <PresentationFormat>Pokaz na ekranie (4:3)</PresentationFormat>
  <Paragraphs>171</Paragraphs>
  <Slides>35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Motyw pakietu Office</vt:lpstr>
      <vt:lpstr>  </vt:lpstr>
      <vt:lpstr>Slajd 2</vt:lpstr>
      <vt:lpstr>Slajd 3</vt:lpstr>
      <vt:lpstr>SPECYFIKA VAT W GMINACH </vt:lpstr>
      <vt:lpstr>Zasady specyfiki VAT w gminach cd.</vt:lpstr>
      <vt:lpstr>Slajd 6</vt:lpstr>
      <vt:lpstr>Slajd 7</vt:lpstr>
      <vt:lpstr>Slajd 8</vt:lpstr>
      <vt:lpstr>Slajd 9</vt:lpstr>
      <vt:lpstr>Jednostka budżetowa wraz z gminą jednym podatnikiem VAT</vt:lpstr>
      <vt:lpstr>Slajd 11</vt:lpstr>
      <vt:lpstr>ZAKŁAD BUDŻETOWY WRAZ Z GMINĄ JEDNYM PODATNIKIEM VAT</vt:lpstr>
      <vt:lpstr>Slajd 13</vt:lpstr>
      <vt:lpstr>Slajd 14</vt:lpstr>
      <vt:lpstr> Świadczenia między jednostkami i zakładami budżetowymi tej samej gminy - czynności wewnętrzne </vt:lpstr>
      <vt:lpstr>Slajd 16</vt:lpstr>
      <vt:lpstr>Świadczenia jednostek i zakładów budżetowych na rzecz własnej gminy - czynności wewnętrzne</vt:lpstr>
      <vt:lpstr>Slajd 18</vt:lpstr>
      <vt:lpstr>Świadczenie usług pomiędzy jednostkami i zakładami budżetowymi</vt:lpstr>
      <vt:lpstr>Slajd 20</vt:lpstr>
      <vt:lpstr>Slajd 21</vt:lpstr>
      <vt:lpstr>Centralizacja obejmuje wszystkie samorządowe jednostki i zakłady budżetowe</vt:lpstr>
      <vt:lpstr>Slajd 23</vt:lpstr>
      <vt:lpstr>Kogo nie dotyczy centralizacja?</vt:lpstr>
      <vt:lpstr>WDRAŻANIE I STOSOWANIE CENTRALIZACJ VAT Pierwsze kroki centralizacji rozliczeń VAT w gminie</vt:lpstr>
      <vt:lpstr>KROK 2  Złożenie przez niektóre jednostki i zakłady          budżetowe do urzędu skarbowego „VAT-Z"</vt:lpstr>
      <vt:lpstr>KROK 3  Złożenie przez gminę do urzędu skarbowego    aktualizacji dokumentu identyfikacyjnego „NIP-2"</vt:lpstr>
      <vt:lpstr>KROK 4  Sporządzenie aneksów umów o zmianie strony umowy oraz o doliczeniu do pobieranej ceny podatku VAT</vt:lpstr>
      <vt:lpstr>KROK 5  Zmiana danych identyfikacyjnych na                            wystawianych i otrzymywanych fakturach</vt:lpstr>
      <vt:lpstr>KROK 6   Prowadzenie ewidencji sprzedaży             i ewentualnie zakupów</vt:lpstr>
      <vt:lpstr>KROK 7  Składanie przez jednostki i zakłady budżetowe           własnej gminie cząstkowych deklaracji VAT-7</vt:lpstr>
      <vt:lpstr>KROK 8 Złożenie przez gminę do urzędu skarbowego           jednej skonsolidowanej deklaracji VAT- 7</vt:lpstr>
      <vt:lpstr>WNIOSKI</vt:lpstr>
      <vt:lpstr>Slajd 34</vt:lpstr>
      <vt:lpstr>Slajd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Sprawozdania, prezentacje, informacje  obowiązujące w przepisach oraz aspekty prawne związane z ochroną środowiska.</dc:title>
  <dc:creator>gosia</dc:creator>
  <cp:lastModifiedBy>AguŚka</cp:lastModifiedBy>
  <cp:revision>77</cp:revision>
  <dcterms:created xsi:type="dcterms:W3CDTF">2006-08-16T00:00:00Z</dcterms:created>
  <dcterms:modified xsi:type="dcterms:W3CDTF">2016-06-16T10:16:06Z</dcterms:modified>
</cp:coreProperties>
</file>